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657" autoAdjust="0"/>
  </p:normalViewPr>
  <p:slideViewPr>
    <p:cSldViewPr snapToGrid="0">
      <p:cViewPr>
        <p:scale>
          <a:sx n="70" d="100"/>
          <a:sy n="70" d="100"/>
        </p:scale>
        <p:origin x="892" y="2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BA1A4C-7A04-9F11-FCCF-5737392888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70B88-EDE9-813A-5D51-9C03C06686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7BEF2-F30A-4C0F-A444-DEBA8E76B8B6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1A996-758D-647E-6ABB-8A2903DAFC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DD164D-A6B8-E343-A81A-D650B05B7E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A5BB9-AABF-40EC-A71E-BE0A9D6D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43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A7C21-662D-4453-9F2C-EF17DD908BA3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2CCA1-11B5-45FC-A96F-296B72F44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2CCA1-11B5-45FC-A96F-296B72F44A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00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618B8-0374-C3EA-C2DA-E08E15273B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1C3134-7CB5-9C68-DB1A-B609771EA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2F62F-432E-43FE-6C30-34A99825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9AC6D-6F58-346C-384A-40459EB2C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8B363-27C0-19B4-F828-8058C45B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6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0D6F8-A7BF-EC7A-3BDC-F34B7BCC0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6253C-3E7D-043B-C883-C98D0BF6A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9BA8A-ECA0-0FA5-79A3-57A3E594A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6BCBF-5E07-A1A6-3FFF-841140700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C9F81-76E0-FFF8-05C3-4CC34F8E1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2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88316-739D-B981-8983-38662EEF3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CA620-DF68-1683-E908-A9FDA1124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595DF-0EB0-C578-359B-745019DD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50C7C-D6B3-4A05-AA99-DDB412FF4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B910E-D1F6-B16B-C8FF-7E8DF2EE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3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762000"/>
            <a:ext cx="9906000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Archivo SemiExpanded SemiExpand" pitchFamily="2" charset="0"/>
                <a:cs typeface="Archivo SemiExpanded SemiExpan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97370-1F6B-1736-78B3-68CEAA183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1148523"/>
            <a:ext cx="9905998" cy="381000"/>
          </a:xfrm>
        </p:spPr>
        <p:txBody>
          <a:bodyPr lIns="0" tIns="0" rIns="0" bIns="0" anchor="b"/>
          <a:lstStyle>
            <a:lvl1pPr marL="0" indent="0" algn="l">
              <a:lnSpc>
                <a:spcPct val="100000"/>
              </a:lnSpc>
              <a:buNone/>
              <a:defRPr sz="2000" b="0" i="0">
                <a:solidFill>
                  <a:schemeClr val="tx2"/>
                </a:solidFill>
                <a:latin typeface="Archivo Medium" pitchFamily="2" charset="77"/>
                <a:cs typeface="Archivo Medium" pitchFamily="2" charset="77"/>
              </a:defRPr>
            </a:lvl1pPr>
            <a:lvl2pPr marL="457189" indent="0" algn="ctr">
              <a:buNone/>
              <a:defRPr sz="2000"/>
            </a:lvl2pPr>
            <a:lvl3pPr marL="914379" indent="0" algn="ctr">
              <a:buNone/>
              <a:defRPr sz="1800"/>
            </a:lvl3pPr>
            <a:lvl4pPr marL="1371569" indent="0" algn="ctr">
              <a:buNone/>
              <a:defRPr sz="1600"/>
            </a:lvl4pPr>
            <a:lvl5pPr marL="1828759" indent="0" algn="ctr">
              <a:buNone/>
              <a:defRPr sz="1600"/>
            </a:lvl5pPr>
            <a:lvl6pPr marL="2285949" indent="0" algn="ctr">
              <a:buNone/>
              <a:defRPr sz="1600"/>
            </a:lvl6pPr>
            <a:lvl7pPr marL="2743138" indent="0" algn="ctr">
              <a:buNone/>
              <a:defRPr sz="1600"/>
            </a:lvl7pPr>
            <a:lvl8pPr marL="3200328" indent="0" algn="ctr">
              <a:buNone/>
              <a:defRPr sz="1600"/>
            </a:lvl8pPr>
            <a:lvl9pPr marL="36575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83223EC-D89F-58A2-5F8A-608A5A1FE4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333" y="6142438"/>
            <a:ext cx="115252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44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DC598-8219-1E78-0955-72D9A5C8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347A1-14F5-9FB6-4E77-510758B6B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CC3BD-4BD3-15D6-1A58-A7AEBA8AD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DC003-8FD9-8A42-990C-851B48E7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91A48-8642-C280-18FB-F567F11A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5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A0B6C-F64B-0526-C7E4-3EA19CA60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ADD401-ED16-6594-E82E-CA7AD58B3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761E2-322F-8449-4812-8C2FD79DF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EE388-F3BA-CF2C-7944-4AEFFA456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427AD-755F-1D0E-5F47-E9CDE1738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0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AB0EF-9DF5-7A5C-C84D-4CD6A008C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FF51F-B71C-BCC5-08B3-6E0715DD8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C64EDA-B05C-1C77-45FF-8E81EC550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49A58-DA36-B211-D9D6-760180694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5993B-0C4C-83E3-424C-53DC98C06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919D3-71A4-5E64-5037-613D09CD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0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B5707-12D3-A8BC-B52E-732FBEE9B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2E17B-DBA7-7486-A586-6AB7E03F4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FCC0AA-0400-3417-FBC9-B2BF57171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D2EC2-66F1-9568-6158-B459F503B1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A22D40-DEF5-E9F2-B6F3-A89AB9DF8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DAF694-AA79-40C7-7079-B000DC3C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EB423D-CD93-DAB9-73C8-8F5ED3C8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E8331C-2FC9-4006-0C96-7A2496E9C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5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AF9BB-10A3-EFE4-1FBF-B114A0771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74666D-EA79-EC0F-1782-6B9E5AF9F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07F6CA-EA83-A2AC-C518-37C7B81C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2081AD-BECB-4CB5-97CD-201AE920A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1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2D288-4754-0862-D699-815BEAA5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C83DD-ED86-296D-3339-0CCF7296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CC720-8FE2-D823-2013-E341D1366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8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1B100-168F-2F8A-2032-652CC5179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6C75F-DAAB-9619-3955-7F4704E0D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5814C-0C62-9992-C02D-25E8A04D8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0535B-B9F7-D6B2-E400-DA007FBF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525159-14D1-BEA7-24FE-B9D6C34B9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865B0-82B7-6767-8BF3-83DE8B507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21C4-A08C-0AB1-C2DA-1A7A8EDA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870EE-7312-FC7C-5039-28D648D5D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CECD5-A9D3-90CE-BEC4-9D8FA73C0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089B7-BD71-F06B-748D-14158304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41B04-A1D0-F5D9-3BA4-E35C8AA4F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96201-1B85-AC45-5C29-252BB2CB3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5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AB035C-1164-525A-B87E-95B6179F4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16796-3A19-CB8C-BB8D-AA3ED4726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F9C35-33BD-FFC6-2259-73D67CDB7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256D9-300C-51E1-91DC-9F61BCE4E6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2023 1WorldSync Inc.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C9F1C-F54F-03AF-D027-46124C148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60F39-C6C2-4C5A-9A25-527AFEDEE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6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masterdata@topco.com" TargetMode="External"/><Relationship Id="rId3" Type="http://schemas.openxmlformats.org/officeDocument/2006/relationships/image" Target="../media/image2.jpeg"/><Relationship Id="rId7" Type="http://schemas.openxmlformats.org/officeDocument/2006/relationships/hyperlink" Target="mailto:businessdevelopment@1worldsync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technicalsupport@1worldsync.com" TargetMode="External"/><Relationship Id="rId5" Type="http://schemas.openxmlformats.org/officeDocument/2006/relationships/hyperlink" Target="https://1worldsync.com/trading-partners/topco/#trading-partner-form" TargetMode="External"/><Relationship Id="rId4" Type="http://schemas.openxmlformats.org/officeDocument/2006/relationships/hyperlink" Target="https://1worldsync.com/trading-partners/topc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D0CF1-9EF3-D4C6-DF0F-157F98E9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97" y="214191"/>
            <a:ext cx="9906000" cy="381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chivo SemiExpanded SemiExpand" pitchFamily="2" charset="0"/>
                <a:cs typeface="Archivo SemiExpanded SemiExpand" pitchFamily="2" charset="0"/>
              </a:rPr>
              <a:t>Topco Data Synchronization Initiative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9E6B2-FD2B-8719-552A-D148FD776D2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47350" y="6298437"/>
            <a:ext cx="382650" cy="365125"/>
          </a:xfrm>
        </p:spPr>
        <p:txBody>
          <a:bodyPr/>
          <a:lstStyle/>
          <a:p>
            <a:fld id="{3D4F4C84-0D31-A643-82AF-CFAC5D1B561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F9113-BF81-A76A-9DF0-57D0D2054B4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© 2023 1WorldSync Inc. All rights reserved.</a:t>
            </a:r>
          </a:p>
        </p:txBody>
      </p:sp>
      <p:pic>
        <p:nvPicPr>
          <p:cNvPr id="1026" name="Picture 2" descr="topco associates">
            <a:extLst>
              <a:ext uri="{FF2B5EF4-FFF2-40B4-BE49-F238E27FC236}">
                <a16:creationId xmlns:a16="http://schemas.microsoft.com/office/drawing/2014/main" id="{CCA09E1B-FCF6-7D18-88AF-211C430D0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257" y="-128296"/>
            <a:ext cx="1902246" cy="117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F2F6306-28E1-3B14-90C3-AB7303EA9EB9}"/>
              </a:ext>
            </a:extLst>
          </p:cNvPr>
          <p:cNvSpPr txBox="1">
            <a:spLocks/>
          </p:cNvSpPr>
          <p:nvPr/>
        </p:nvSpPr>
        <p:spPr>
          <a:xfrm>
            <a:off x="361720" y="895885"/>
            <a:ext cx="11468559" cy="515237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2"/>
                </a:solidFill>
                <a:latin typeface="Archivo Medium" pitchFamily="2" charset="77"/>
                <a:ea typeface="+mn-ea"/>
                <a:cs typeface="Archivo Medium" pitchFamily="2" charset="77"/>
              </a:defRPr>
            </a:lvl1pPr>
            <a:lvl2pPr marL="45718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1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b="1" dirty="0">
                <a:latin typeface="Archivo Medium" panose="020B0604020202020204" charset="0"/>
                <a:cs typeface="Archivo Medium" panose="020B0604020202020204" charset="0"/>
              </a:rPr>
              <a:t>Objective</a:t>
            </a:r>
            <a:r>
              <a:rPr lang="en-US" sz="1300" dirty="0">
                <a:latin typeface="Archivo Medium" panose="020B0604020202020204" charset="0"/>
                <a:cs typeface="Archivo Medium" panose="020B0604020202020204" charset="0"/>
              </a:rPr>
              <a:t> </a:t>
            </a:r>
          </a:p>
          <a:p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The primary objective is to obtain clean, complete, quality product information from our supplier trading partners to support business operations and sales efforts. </a:t>
            </a:r>
          </a:p>
          <a:p>
            <a:r>
              <a:rPr lang="en-US" sz="1300" b="1" dirty="0">
                <a:latin typeface="Archivo Medium" panose="020B0604020202020204" charset="0"/>
                <a:cs typeface="Archivo Medium" panose="020B0604020202020204" charset="0"/>
              </a:rPr>
              <a:t>Why Is GDSN Important to Topco? </a:t>
            </a:r>
          </a:p>
          <a:p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Topco is asking suppliers to start synchronizing product information for all items currently sold to Topco’s Members. Our goals for this initiative are:</a:t>
            </a:r>
          </a:p>
          <a:p>
            <a:pPr marL="800089" lvl="1" indent="-342900" algn="l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Streamline Item Set Up Process – Suppliers will send data straight to Topco.</a:t>
            </a:r>
          </a:p>
          <a:p>
            <a:pPr marL="800089" lvl="1" indent="-342900" algn="l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Streamline Item Changes – Real time data, fewer blocked PO’s due to weight, cube, or pallet structure discrepancies.</a:t>
            </a:r>
          </a:p>
          <a:p>
            <a:pPr marL="800089" lvl="1" indent="-342900" algn="l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Data accuracy – Data is entered by the supplier in one place, instead of multiple hands.</a:t>
            </a:r>
          </a:p>
          <a:p>
            <a:pPr marL="800089" lvl="1" indent="-342900" algn="l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Improve syndication that assist business in meeting compliance and regulatory requirements.</a:t>
            </a:r>
          </a:p>
          <a:p>
            <a:r>
              <a:rPr lang="en-US" sz="1300" b="1" dirty="0">
                <a:latin typeface="Archivo Medium" panose="020B0604020202020204" charset="0"/>
                <a:cs typeface="Archivo Medium" panose="020B0604020202020204" charset="0"/>
              </a:rPr>
              <a:t>Steps for Suppliers to Sync with Topco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Visit the Topco landing page: </a:t>
            </a: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  <a:hlinkClick r:id="rId4"/>
              </a:rPr>
              <a:t>https://1worldsync.com/trading-partners/topco/</a:t>
            </a: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 to review our Implementation Guide and Attribute Requirements Document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Complete the Topco Trading Partner Form:  </a:t>
            </a: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  <a:hlinkClick r:id="rId5"/>
              </a:rPr>
              <a:t>https://1worldsync.com/trading-partners/topco/#trading-partner-form</a:t>
            </a:r>
            <a:endParaRPr lang="en-US" sz="1300" dirty="0">
              <a:solidFill>
                <a:schemeClr val="tx1"/>
              </a:solidFill>
              <a:latin typeface="Archivo Medium" panose="020B0604020202020204" charset="0"/>
              <a:cs typeface="Archivo Medium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Publish all Topco-procured products as initial load to the </a:t>
            </a:r>
            <a:r>
              <a:rPr lang="en-US" sz="1300" b="1" u="sng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Topco GLN: 0036800000001</a:t>
            </a:r>
          </a:p>
          <a:p>
            <a:r>
              <a:rPr lang="en-US" sz="1300" b="1" dirty="0">
                <a:latin typeface="Archivo Medium" panose="020B0604020202020204" charset="0"/>
                <a:cs typeface="Archivo Medium" panose="020B0604020202020204" charset="0"/>
              </a:rPr>
              <a:t>Resources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1WorldSync Technical Support: </a:t>
            </a: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  <a:hlinkClick r:id="rId6"/>
              </a:rPr>
              <a:t>technicalsupport@1worldsync.com</a:t>
            </a:r>
            <a:endParaRPr lang="en-US" sz="1300" dirty="0">
              <a:solidFill>
                <a:schemeClr val="tx1"/>
              </a:solidFill>
              <a:latin typeface="Archivo Medium" panose="020B0604020202020204" charset="0"/>
              <a:cs typeface="Archivo Medium" panose="020B060402020202020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1WorldSync Business Contact: </a:t>
            </a: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  <a:hlinkClick r:id="rId7"/>
              </a:rPr>
              <a:t>businessdevelopment@1worldsync.com</a:t>
            </a:r>
            <a:endParaRPr lang="en-US" sz="1300" dirty="0">
              <a:solidFill>
                <a:schemeClr val="tx1"/>
              </a:solidFill>
              <a:latin typeface="Archivo Medium" panose="020B0604020202020204" charset="0"/>
              <a:cs typeface="Archivo Medium" panose="020B060402020202020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</a:rPr>
              <a:t>Topco Enterprise Data Governance: </a:t>
            </a:r>
            <a:r>
              <a:rPr lang="en-US" sz="1300" dirty="0">
                <a:solidFill>
                  <a:schemeClr val="tx1"/>
                </a:solidFill>
                <a:latin typeface="Archivo Medium" panose="020B0604020202020204" charset="0"/>
                <a:cs typeface="Archivo Medium" panose="020B0604020202020204" charset="0"/>
                <a:hlinkClick r:id="rId8"/>
              </a:rPr>
              <a:t>masterdata@topco.com</a:t>
            </a:r>
            <a:endParaRPr lang="en-US" sz="1300" dirty="0">
              <a:solidFill>
                <a:schemeClr val="tx1"/>
              </a:solidFill>
              <a:latin typeface="Archivo Medium" panose="020B0604020202020204" charset="0"/>
              <a:cs typeface="Archivo Medium" panose="020B060402020202020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chivo Medium" panose="020B0604020202020204" charset="0"/>
              <a:cs typeface="Archivo Medium" panose="020B0604020202020204" charset="0"/>
            </a:endParaRPr>
          </a:p>
          <a:p>
            <a:endParaRPr lang="en-US" sz="1200" b="1" u="sng" dirty="0">
              <a:solidFill>
                <a:schemeClr val="tx1"/>
              </a:solidFill>
              <a:latin typeface="Archivo Medium" panose="020B0604020202020204" charset="0"/>
              <a:cs typeface="Archivo Medium" panose="020B0604020202020204" charset="0"/>
            </a:endParaRPr>
          </a:p>
          <a:p>
            <a:endParaRPr lang="en-US" sz="1200" b="1" u="sng" dirty="0">
              <a:solidFill>
                <a:schemeClr val="tx1"/>
              </a:solidFill>
              <a:latin typeface="Archivo Medium" panose="020B0604020202020204" charset="0"/>
              <a:cs typeface="Archivo Medium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200" dirty="0">
              <a:solidFill>
                <a:schemeClr val="tx1"/>
              </a:solidFill>
              <a:latin typeface="Archivo Medium" panose="020B0604020202020204" charset="0"/>
              <a:cs typeface="Archiv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993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232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Archivo Medium</vt:lpstr>
      <vt:lpstr>Archivo SemiExpanded SemiExpand</vt:lpstr>
      <vt:lpstr>Arial</vt:lpstr>
      <vt:lpstr>Calibri</vt:lpstr>
      <vt:lpstr>Calibri Light</vt:lpstr>
      <vt:lpstr>Office Theme</vt:lpstr>
      <vt:lpstr>Topco Data Synchronization Initiative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Topco Data Synchronization Initiative</dc:title>
  <dc:creator>Nathan Baker</dc:creator>
  <cp:lastModifiedBy>Nathan Baker</cp:lastModifiedBy>
  <cp:revision>8</cp:revision>
  <dcterms:created xsi:type="dcterms:W3CDTF">2023-09-21T20:19:24Z</dcterms:created>
  <dcterms:modified xsi:type="dcterms:W3CDTF">2023-11-30T04:26:20Z</dcterms:modified>
</cp:coreProperties>
</file>